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12192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Work Sans"/>
      <p:regular r:id="rId64"/>
      <p:bold r:id="rId65"/>
    </p:embeddedFont>
    <p:embeddedFont>
      <p:font typeface="Work Sans SemiBold"/>
      <p:regular r:id="rId66"/>
      <p:bold r:id="rId67"/>
    </p:embeddedFont>
    <p:embeddedFont>
      <p:font typeface="Source Sans Pr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9A2558F-6AA9-4B87-B104-A98E03E9AA6E}">
  <a:tblStyle styleId="{E9A2558F-6AA9-4B87-B104-A98E03E9AA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SourceSansPro-boldItalic.fntdata"/><Relationship Id="rId70" Type="http://schemas.openxmlformats.org/officeDocument/2006/relationships/font" Target="fonts/SourceSansPr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WorkSans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WorkSans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WorkSans-bold.fntdata"/><Relationship Id="rId24" Type="http://schemas.openxmlformats.org/officeDocument/2006/relationships/slide" Target="slides/slide19.xml"/><Relationship Id="rId68" Type="http://schemas.openxmlformats.org/officeDocument/2006/relationships/font" Target="fonts/SourceSansPro-regular.fntdata"/><Relationship Id="rId23" Type="http://schemas.openxmlformats.org/officeDocument/2006/relationships/slide" Target="slides/slide18.xml"/><Relationship Id="rId67" Type="http://schemas.openxmlformats.org/officeDocument/2006/relationships/font" Target="fonts/WorkSansSemiBold-bold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ourceSansPr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349ea29f3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349ea29f3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6349ea29f3_0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349ea29f3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349ea29f3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6349ea29f3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349ea29f3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349ea29f3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349ea29f3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349ea29f3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349ea29f3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6349ea29f3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49ea29f3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349ea29f3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6349ea29f3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349ea29f3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349ea29f3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6349ea29f3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79872b2ac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79872b2ac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479872b2ac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0715358b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0715358b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640715358b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9872b2ac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9872b2ac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479872b2ac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40715358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40715358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640715358b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5746a91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475746a91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79872b2ac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79872b2ac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479872b2ac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79872b2ac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79872b2ac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479872b2ac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152c063f7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152c063f7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6152c063f7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349ea29f3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349ea29f3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6349ea29f3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b34b4d23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b34b4d2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6b34b4d23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34b4d23a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34b4d23a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6b34b4d23a_0_4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b34b4d23a_0_4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b34b4d23a_0_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6b34b4d23a_0_4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b34b4d23a_0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b34b4d23a_0_5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6b34b4d23a_0_5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b34b4d23a_0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b34b4d23a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6b34b4d23a_0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b34b4d23a_0_5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b34b4d23a_0_5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6b34b4d23a_0_5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349ea29f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6349ea29f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b34b4d23a_0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b34b4d23a_0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6b34b4d23a_0_5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b34b4d23a_0_6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b34b4d23a_0_6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6b34b4d23a_0_6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b34b4d23a_0_7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b34b4d23a_0_7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6b34b4d23a_0_7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b34b4d23a_0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b34b4d23a_0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6b34b4d23a_0_7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b34b4d23a_0_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b34b4d23a_0_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6b34b4d23a_0_7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b34b4d23a_0_7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b34b4d23a_0_7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6b34b4d23a_0_7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b34b4d23a_0_7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b34b4d23a_0_7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6b34b4d23a_0_7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b34b4d23a_0_8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b34b4d23a_0_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6b34b4d23a_0_8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b34b4d23a_0_8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b34b4d23a_0_8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6b34b4d23a_0_8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34b4d23a_0_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34b4d23a_0_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6b34b4d23a_0_8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56002457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656002457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b34b4d23a_0_8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b34b4d23a_0_8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6b34b4d23a_0_8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79872b2a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79872b2a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479872b2ac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79872b2a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79872b2a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479872b2ac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152c063f7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152c063f7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6152c063f7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79872b2ac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79872b2ac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479872b2ac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79872b2ac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479872b2ac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479872b2ac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79872b2ac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79872b2ac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479872b2ac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79872b2ac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79872b2ac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479872b2ac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79872b2ac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79872b2ac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479872b2ac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79872b2ac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79872b2ac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479872b2ac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b89acdc92_0_9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b89acdc92_0_9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4b89acdc92_0_9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79872b2ac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479872b2ac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479872b2ac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79872b2ac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79872b2ac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479872b2ac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40715358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40715358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640715358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7986292f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47986292f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47986292ff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aecdf74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6aecdf741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49ea29f3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49ea29f3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6349ea29f3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7986292f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7986292f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47986292ff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49ea29f3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49ea29f3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6349ea29f3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349ea29f3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349ea29f3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6349ea29f3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193800" y="4476750"/>
            <a:ext cx="9810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1193800" y="3038475"/>
            <a:ext cx="981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S76fn-1GKzUa8_7wOnUQWoZrG3tScUMZ" TargetMode="External"/><Relationship Id="rId4" Type="http://schemas.openxmlformats.org/officeDocument/2006/relationships/image" Target="../media/image3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S76fn-1GKzUa8_7wOnUQWoZrG3tScUMZ" TargetMode="External"/><Relationship Id="rId4" Type="http://schemas.openxmlformats.org/officeDocument/2006/relationships/image" Target="../media/image3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atboost.ai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channel/UCtYLUTtgS3k1Fg4y5tAhLbw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channel/UCtYLUTtgS3k1Fg4y5tAhLbw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5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channel/UCtYLUTtgS3k1Fg4y5tAhLbw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youtube.com/channel/UCtYLUTtgS3k1Fg4y5tAhLbw" TargetMode="External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lab.research.google.com/drive/1S76fn-1GKzUa8_7wOnUQWoZrG3tScUMZ" TargetMode="External"/><Relationship Id="rId4" Type="http://schemas.openxmlformats.org/officeDocument/2006/relationships/image" Target="../media/image34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medium.com/@yashdagli98/feature-selection-using-relief-algorithms-with-python-example-3c2006e18f83" TargetMode="External"/><Relationship Id="rId4" Type="http://schemas.openxmlformats.org/officeDocument/2006/relationships/hyperlink" Target="https://towardsdatascience.com/principal-component-analysis-ceb42ed04d77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organicadigital.com/blog/algoritmo-de-classificacao-naive-bayes/" TargetMode="External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edium.com/machine-learning-101/chapter-2-svm-support-vector-machine-theory-f0812effc72" TargetMode="External"/><Relationship Id="rId4" Type="http://schemas.openxmlformats.org/officeDocument/2006/relationships/image" Target="../media/image2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usrabbit.com/code/grid-search/" TargetMode="External"/><Relationship Id="rId4" Type="http://schemas.openxmlformats.org/officeDocument/2006/relationships/hyperlink" Target="https://epistasislab.github.io/tpot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scikit-learn.org/stable/modules/cross_validation.html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en.wikipedia.org/wiki/Youden%27s_J_statistic" TargetMode="External"/><Relationship Id="rId4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kaggle.com/c/titanic" TargetMode="External"/><Relationship Id="rId4" Type="http://schemas.openxmlformats.org/officeDocument/2006/relationships/image" Target="../media/image31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gif"/><Relationship Id="rId4" Type="http://schemas.openxmlformats.org/officeDocument/2006/relationships/image" Target="../media/image30.jpg"/><Relationship Id="rId5" Type="http://schemas.openxmlformats.org/officeDocument/2006/relationships/image" Target="../media/image35.png"/><Relationship Id="rId6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orms.gle/Cztn2aEqKA5dgiY19" TargetMode="External"/><Relationship Id="rId4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" y="0"/>
            <a:ext cx="12191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415600" y="2867800"/>
            <a:ext cx="647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ver na prática</a:t>
            </a:r>
            <a:r>
              <a:rPr lang="en-US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762000" y="1321750"/>
            <a:ext cx="10030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Tipos de Ensemble:</a:t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762000" y="2711850"/>
            <a:ext cx="9168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Voting Based Classifier (o que acabamos de ver):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Majority Vote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Average Classifier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Stacking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Bagging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3196875" y="577475"/>
            <a:ext cx="54474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Majority Vote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655700" y="3791100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A ideia é fazer uma votação entre as predições dos modelos. A classe que tiver mais votos vence. Também podemos ter uma variação desse algoritmo, o </a:t>
            </a:r>
            <a:r>
              <a:rPr b="1"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Weighted Voting Classifier</a:t>
            </a: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, em que na votação alguns modelos tem mais peso que outros.</a:t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175" y="1749825"/>
            <a:ext cx="64008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1967025" y="577475"/>
            <a:ext cx="84423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Average Classifier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655700" y="3791100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A ideia é similar ao anterior, porém ao invés de uma votação é calculada a média das predições. Da mesma forma podemos ter alguns modelos com mais peso que outros tendo um </a:t>
            </a:r>
            <a:r>
              <a:rPr b="1"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Weighted Average Classifier</a:t>
            </a:r>
            <a:endParaRPr b="1"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925" y="1600900"/>
            <a:ext cx="5702600" cy="26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/>
        </p:nvSpPr>
        <p:spPr>
          <a:xfrm>
            <a:off x="3196875" y="577475"/>
            <a:ext cx="54474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Stacking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655700" y="3791100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Nesse modelo as predições dos modelos anteriores são combinadas por um outro modelo para obter a saída final. Podem ser criadas </a:t>
            </a:r>
            <a:r>
              <a:rPr b="1"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várias camadas</a:t>
            </a: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 com modelos diferentes.</a:t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38" y="1799375"/>
            <a:ext cx="5400327" cy="19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/>
        </p:nvSpPr>
        <p:spPr>
          <a:xfrm>
            <a:off x="3372300" y="301050"/>
            <a:ext cx="54474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Bagging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610225" y="3649525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Todos os modelos deste tipo de ensemble são </a:t>
            </a:r>
            <a:r>
              <a:rPr b="1"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do mesmo algoritmo</a:t>
            </a:r>
            <a:r>
              <a:rPr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, porém os dados de entrada de cada um são </a:t>
            </a:r>
            <a:r>
              <a:rPr b="1"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amostras do dado original</a:t>
            </a:r>
            <a:r>
              <a:rPr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, com a mesma quantidade de dados do dataset original, selecionadas usando o método </a:t>
            </a:r>
            <a:r>
              <a:rPr b="1"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bootstrap</a:t>
            </a:r>
            <a:r>
              <a:rPr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 (aleatória com repetição). Ex.:  </a:t>
            </a:r>
            <a:r>
              <a:rPr b="1"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 b="1" sz="26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300" y="1279325"/>
            <a:ext cx="5781975" cy="3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/>
          </a:p>
        </p:txBody>
      </p:sp>
      <p:sp>
        <p:nvSpPr>
          <p:cNvPr id="188" name="Google Shape;188;p31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dataset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com bootstrap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(seleção aleatória com repetição)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Random Forest</a:t>
            </a:r>
            <a:endParaRPr b="1"/>
          </a:p>
        </p:txBody>
      </p:sp>
      <p:graphicFrame>
        <p:nvGraphicFramePr>
          <p:cNvPr id="195" name="Google Shape;195;p32"/>
          <p:cNvGraphicFramePr/>
          <p:nvPr/>
        </p:nvGraphicFramePr>
        <p:xfrm>
          <a:off x="468275" y="2276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860950"/>
                <a:gridCol w="1167325"/>
                <a:gridCol w="1276025"/>
                <a:gridCol w="1325400"/>
              </a:tblGrid>
              <a:tr h="39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Estampa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Categoria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Bem avaliado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Amarelo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6" name="Google Shape;196;p32"/>
          <p:cNvSpPr txBox="1"/>
          <p:nvPr/>
        </p:nvSpPr>
        <p:spPr>
          <a:xfrm>
            <a:off x="661575" y="5501125"/>
            <a:ext cx="4436400" cy="776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</a:t>
            </a:r>
            <a:r>
              <a:rPr lang="en-US"/>
              <a:t>Perceba que a linha 1 foi selecionada duas vezes, enquanto a linha 4 não foi selecionada nenhuma vez nesse exemplo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7" name="Google Shape;197;p32"/>
          <p:cNvGraphicFramePr/>
          <p:nvPr/>
        </p:nvGraphicFramePr>
        <p:xfrm>
          <a:off x="6767200" y="2276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860950"/>
                <a:gridCol w="1167325"/>
                <a:gridCol w="1276025"/>
                <a:gridCol w="1325400"/>
              </a:tblGrid>
              <a:tr h="39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Estampa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Categoria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Bem avaliado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Amarelo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Liso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8" name="Google Shape;198;p32"/>
          <p:cNvSpPr txBox="1"/>
          <p:nvPr/>
        </p:nvSpPr>
        <p:spPr>
          <a:xfrm>
            <a:off x="1067250" y="1729325"/>
            <a:ext cx="33303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DATASET ORIGINAL</a:t>
            </a:r>
            <a:endParaRPr b="1" sz="1800"/>
          </a:p>
        </p:txBody>
      </p:sp>
      <p:sp>
        <p:nvSpPr>
          <p:cNvPr id="199" name="Google Shape;199;p32"/>
          <p:cNvSpPr txBox="1"/>
          <p:nvPr/>
        </p:nvSpPr>
        <p:spPr>
          <a:xfrm>
            <a:off x="7628150" y="1729325"/>
            <a:ext cx="33303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NOVO DATASET</a:t>
            </a:r>
            <a:endParaRPr b="1" sz="1800"/>
          </a:p>
        </p:txBody>
      </p:sp>
      <p:sp>
        <p:nvSpPr>
          <p:cNvPr id="200" name="Google Shape;200;p32"/>
          <p:cNvSpPr/>
          <p:nvPr/>
        </p:nvSpPr>
        <p:spPr>
          <a:xfrm>
            <a:off x="5436388" y="3011850"/>
            <a:ext cx="992400" cy="67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/>
          </a:p>
        </p:txBody>
      </p:sp>
      <p:sp>
        <p:nvSpPr>
          <p:cNvPr id="207" name="Google Shape;207;p33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dataset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com bootstrap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(seleção aleatória com repetição)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uma árvore de decisão para o novo dataset utilizando um subconjunto randômico de variáveis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Random Forest</a:t>
            </a:r>
            <a:endParaRPr b="1"/>
          </a:p>
        </p:txBody>
      </p:sp>
      <p:sp>
        <p:nvSpPr>
          <p:cNvPr id="214" name="Google Shape;214;p34"/>
          <p:cNvSpPr/>
          <p:nvPr/>
        </p:nvSpPr>
        <p:spPr>
          <a:xfrm>
            <a:off x="8715350" y="2617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Estampa</a:t>
            </a:r>
            <a:r>
              <a:rPr b="1" lang="en-US">
                <a:solidFill>
                  <a:schemeClr val="lt1"/>
                </a:solidFill>
              </a:rPr>
              <a:t> = Liso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5" name="Google Shape;215;p34"/>
          <p:cNvSpPr/>
          <p:nvPr/>
        </p:nvSpPr>
        <p:spPr>
          <a:xfrm>
            <a:off x="9750825" y="3397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Não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7658750" y="3397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</a:t>
            </a:r>
            <a:endParaRPr/>
          </a:p>
        </p:txBody>
      </p:sp>
      <p:cxnSp>
        <p:nvCxnSpPr>
          <p:cNvPr id="217" name="Google Shape;217;p34"/>
          <p:cNvCxnSpPr>
            <a:stCxn id="214" idx="2"/>
            <a:endCxn id="216" idx="0"/>
          </p:cNvCxnSpPr>
          <p:nvPr/>
        </p:nvCxnSpPr>
        <p:spPr>
          <a:xfrm rot="5400000">
            <a:off x="8768600" y="2743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4"/>
          <p:cNvCxnSpPr>
            <a:stCxn id="214" idx="2"/>
            <a:endCxn id="215" idx="0"/>
          </p:cNvCxnSpPr>
          <p:nvPr/>
        </p:nvCxnSpPr>
        <p:spPr>
          <a:xfrm flipH="1" rot="-5400000">
            <a:off x="9814700" y="2754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4"/>
          <p:cNvSpPr/>
          <p:nvPr/>
        </p:nvSpPr>
        <p:spPr>
          <a:xfrm>
            <a:off x="6071200" y="2977125"/>
            <a:ext cx="992400" cy="67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0" name="Google Shape;220;p34"/>
          <p:cNvGraphicFramePr/>
          <p:nvPr/>
        </p:nvGraphicFramePr>
        <p:xfrm>
          <a:off x="846350" y="2276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860950"/>
                <a:gridCol w="1167325"/>
                <a:gridCol w="1276025"/>
                <a:gridCol w="1325400"/>
              </a:tblGrid>
              <a:tr h="39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Estampa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Categoria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Bem avaliado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Amarelo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Liso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6181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829025" y="1457475"/>
            <a:ext cx="104547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3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MÓDULO #5</a:t>
            </a:r>
            <a:endParaRPr b="1" sz="3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Machine Learning - Parte 1</a:t>
            </a:r>
            <a:endParaRPr b="1" sz="6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Ensemble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829025" y="5345675"/>
            <a:ext cx="9279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Vivian Yamassaki</a:t>
            </a: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@ViviYamassaki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Jéssica dos Santos</a:t>
            </a: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@j3ssicaSant0s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625419" y="5373645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/>
          </a:p>
        </p:txBody>
      </p:sp>
      <p:sp>
        <p:nvSpPr>
          <p:cNvPr id="227" name="Google Shape;227;p35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dataset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com bootstrap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(seleção aleatória com repetição)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uma árvore de decisão para o novo dataset utilizando um subconjunto randômico de variáveis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Repita esse processo várias e várias vezes, criando diferentes árvores (em média 100 árvores)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O classificador final é a média (ou voto) de todas as árvores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375" y="169002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293975" y="2320400"/>
            <a:ext cx="3225300" cy="2417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OOB Score: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Cada dado que não foi utilizado em uma árvore é usado para calcular o desempenho da mesma.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15600" y="2867800"/>
            <a:ext cx="63201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Implementando Random Forest: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/>
        </p:nvSpPr>
        <p:spPr>
          <a:xfrm>
            <a:off x="3158050" y="343550"/>
            <a:ext cx="54474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038" y="1260649"/>
            <a:ext cx="5875925" cy="34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/>
        </p:nvSpPr>
        <p:spPr>
          <a:xfrm>
            <a:off x="655700" y="4116800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Os modelos são treinados com os mesmos datasets, porém os pesos das instâncias são ajustados de acordo com o erro das predições anteriores. Ex. XGBoost, Light GBM</a:t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287125" y="5357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Implementações do Boosting</a:t>
            </a:r>
            <a:endParaRPr/>
          </a:p>
        </p:txBody>
      </p:sp>
      <p:grpSp>
        <p:nvGrpSpPr>
          <p:cNvPr id="258" name="Google Shape;258;p39"/>
          <p:cNvGrpSpPr/>
          <p:nvPr/>
        </p:nvGrpSpPr>
        <p:grpSpPr>
          <a:xfrm>
            <a:off x="1449997" y="2098647"/>
            <a:ext cx="2446472" cy="3086856"/>
            <a:chOff x="1083025" y="1574025"/>
            <a:chExt cx="1834900" cy="2315200"/>
          </a:xfrm>
        </p:grpSpPr>
        <p:sp>
          <p:nvSpPr>
            <p:cNvPr id="259" name="Google Shape;259;p3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1996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3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AdaBoost</a:t>
              </a:r>
              <a:endParaRPr b="1" sz="13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3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Implementa a ideia de boosting geralmente usando como classificador fraco árvores de nível 1 (stump).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2" name="Google Shape;262;p3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3" name="Google Shape;263;p3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39"/>
          <p:cNvGrpSpPr/>
          <p:nvPr/>
        </p:nvGrpSpPr>
        <p:grpSpPr>
          <a:xfrm>
            <a:off x="3728596" y="2098647"/>
            <a:ext cx="2446472" cy="3086856"/>
            <a:chOff x="1083025" y="1574025"/>
            <a:chExt cx="1834900" cy="2315200"/>
          </a:xfrm>
        </p:grpSpPr>
        <p:sp>
          <p:nvSpPr>
            <p:cNvPr id="266" name="Google Shape;266;p3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2002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3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Gradient Boosting</a:t>
              </a:r>
              <a:endParaRPr b="1" sz="13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3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Define um classificador inicial, calcula os resíduos e cria um novo classificador a partir dele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9" name="Google Shape;269;p3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0" name="Google Shape;270;p3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39"/>
          <p:cNvGrpSpPr/>
          <p:nvPr/>
        </p:nvGrpSpPr>
        <p:grpSpPr>
          <a:xfrm>
            <a:off x="6011056" y="2097699"/>
            <a:ext cx="2446472" cy="3086856"/>
            <a:chOff x="1083025" y="1574025"/>
            <a:chExt cx="1834900" cy="2315200"/>
          </a:xfrm>
        </p:grpSpPr>
        <p:sp>
          <p:nvSpPr>
            <p:cNvPr id="273" name="Google Shape;273;p3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2015</a:t>
              </a:r>
              <a:endParaRPr sz="11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3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XGBoost</a:t>
              </a:r>
              <a:endParaRPr b="1" sz="13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3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Primeira implementação do GBM, muito utilizado em competições do Kaggle</a:t>
              </a:r>
              <a:endParaRPr sz="11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6" name="Google Shape;276;p3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7" name="Google Shape;277;p3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39"/>
          <p:cNvGrpSpPr/>
          <p:nvPr/>
        </p:nvGrpSpPr>
        <p:grpSpPr>
          <a:xfrm>
            <a:off x="8295408" y="2097684"/>
            <a:ext cx="2446472" cy="3086856"/>
            <a:chOff x="1083025" y="1574025"/>
            <a:chExt cx="1834900" cy="2315200"/>
          </a:xfrm>
        </p:grpSpPr>
        <p:sp>
          <p:nvSpPr>
            <p:cNvPr id="280" name="Google Shape;280;p3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2017</a:t>
              </a:r>
              <a:endParaRPr sz="11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3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Light GBM</a:t>
              </a:r>
              <a:endParaRPr b="1" sz="13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3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Versão com algumas alterações na implementação para melhorar performance</a:t>
              </a:r>
              <a:endParaRPr sz="11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3" name="Google Shape;283;p3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4" name="Google Shape;284;p3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39"/>
          <p:cNvSpPr txBox="1"/>
          <p:nvPr/>
        </p:nvSpPr>
        <p:spPr>
          <a:xfrm>
            <a:off x="287125" y="5669250"/>
            <a:ext cx="3974400" cy="41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Há também 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CatBoost</a:t>
            </a:r>
            <a:r>
              <a:rPr lang="en-US"/>
              <a:t> lançado em  2018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uma folha inicial,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300" name="Google Shape;300;p41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791000"/>
                <a:gridCol w="1261775"/>
                <a:gridCol w="1723075"/>
                <a:gridCol w="170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</a:t>
                      </a: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1" name="Google Shape;301;p41"/>
          <p:cNvSpPr/>
          <p:nvPr/>
        </p:nvSpPr>
        <p:spPr>
          <a:xfrm>
            <a:off x="91901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0,69</a:t>
            </a:r>
            <a:endParaRPr/>
          </a:p>
        </p:txBody>
      </p:sp>
      <p:cxnSp>
        <p:nvCxnSpPr>
          <p:cNvPr id="302" name="Google Shape;302;p41"/>
          <p:cNvCxnSpPr/>
          <p:nvPr/>
        </p:nvCxnSpPr>
        <p:spPr>
          <a:xfrm flipH="1" rot="10800000">
            <a:off x="6423200" y="2347775"/>
            <a:ext cx="2401200" cy="7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41"/>
          <p:cNvSpPr txBox="1"/>
          <p:nvPr/>
        </p:nvSpPr>
        <p:spPr>
          <a:xfrm>
            <a:off x="6482400" y="3869650"/>
            <a:ext cx="1620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sim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não </a:t>
            </a:r>
            <a:endParaRPr/>
          </a:p>
        </p:txBody>
      </p:sp>
      <p:sp>
        <p:nvSpPr>
          <p:cNvPr id="304" name="Google Shape;304;p41"/>
          <p:cNvSpPr txBox="1"/>
          <p:nvPr/>
        </p:nvSpPr>
        <p:spPr>
          <a:xfrm>
            <a:off x="7016100" y="2363650"/>
            <a:ext cx="79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log(4/2)</a:t>
            </a: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5879700" y="3033725"/>
            <a:ext cx="602700" cy="2342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 txBox="1"/>
          <p:nvPr/>
        </p:nvSpPr>
        <p:spPr>
          <a:xfrm>
            <a:off x="8943075" y="6245325"/>
            <a:ext cx="3000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baseado no do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StatQuest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13" name="Google Shape;313;p42"/>
          <p:cNvSpPr txBox="1"/>
          <p:nvPr/>
        </p:nvSpPr>
        <p:spPr>
          <a:xfrm>
            <a:off x="8943075" y="6245325"/>
            <a:ext cx="3000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Imagens do canal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StatQuest</a:t>
            </a:r>
            <a:endParaRPr/>
          </a:p>
        </p:txBody>
      </p:sp>
      <p:graphicFrame>
        <p:nvGraphicFramePr>
          <p:cNvPr id="314" name="Google Shape;314;p42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791000"/>
                <a:gridCol w="1261775"/>
                <a:gridCol w="1723075"/>
                <a:gridCol w="170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5" name="Google Shape;315;p42"/>
          <p:cNvSpPr/>
          <p:nvPr/>
        </p:nvSpPr>
        <p:spPr>
          <a:xfrm>
            <a:off x="91901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0,69</a:t>
            </a:r>
            <a:endParaRPr/>
          </a:p>
        </p:txBody>
      </p:sp>
      <p:cxnSp>
        <p:nvCxnSpPr>
          <p:cNvPr id="316" name="Google Shape;316;p42"/>
          <p:cNvCxnSpPr/>
          <p:nvPr/>
        </p:nvCxnSpPr>
        <p:spPr>
          <a:xfrm flipH="1" rot="10800000">
            <a:off x="6423200" y="2347775"/>
            <a:ext cx="2401200" cy="7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42"/>
          <p:cNvSpPr txBox="1"/>
          <p:nvPr/>
        </p:nvSpPr>
        <p:spPr>
          <a:xfrm>
            <a:off x="6482400" y="3869650"/>
            <a:ext cx="1620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sim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não </a:t>
            </a: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7016100" y="2363650"/>
            <a:ext cx="79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log(4/2)</a:t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5879700" y="3033725"/>
            <a:ext cx="602700" cy="2342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1156200" y="1551475"/>
            <a:ext cx="6788880" cy="4436964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</a:t>
            </a:r>
            <a:r>
              <a:rPr b="1" lang="en-US" sz="1800"/>
              <a:t>recisamos transformar nosso resultado em probabilidade para utilizar o classificador. Vamos usar a Função Logística:</a:t>
            </a:r>
            <a:endParaRPr b="1" sz="1800"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875" y="4373400"/>
            <a:ext cx="15335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/>
        </p:nvSpPr>
        <p:spPr>
          <a:xfrm>
            <a:off x="9238875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prob=0,67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uma folha inicial,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calcular os resíduos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336" name="Google Shape;336;p44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853800"/>
                <a:gridCol w="1296725"/>
                <a:gridCol w="1607600"/>
                <a:gridCol w="1604850"/>
                <a:gridCol w="1297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Resíduos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7" name="Google Shape;337;p44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338" name="Google Shape;338;p44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339" name="Google Shape;339;p44"/>
          <p:cNvSpPr txBox="1"/>
          <p:nvPr/>
        </p:nvSpPr>
        <p:spPr>
          <a:xfrm>
            <a:off x="10052150" y="1719450"/>
            <a:ext cx="1361400" cy="529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arredondado para facilitar</a:t>
            </a:r>
            <a:endParaRPr/>
          </a:p>
        </p:txBody>
      </p:sp>
      <p:sp>
        <p:nvSpPr>
          <p:cNvPr id="340" name="Google Shape;340;p44"/>
          <p:cNvSpPr txBox="1"/>
          <p:nvPr/>
        </p:nvSpPr>
        <p:spPr>
          <a:xfrm>
            <a:off x="7342200" y="3211600"/>
            <a:ext cx="4071300" cy="1215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Assumimos: Sim=1 e Não=0</a:t>
            </a:r>
            <a:br>
              <a:rPr lang="en-US"/>
            </a:br>
            <a:br>
              <a:rPr lang="en-US"/>
            </a:br>
            <a:r>
              <a:rPr b="1" lang="en-US"/>
              <a:t>R</a:t>
            </a:r>
            <a:r>
              <a:rPr b="1" lang="en-US"/>
              <a:t>esíduo = (Valor Observado - Valor Predito)</a:t>
            </a:r>
            <a:endParaRPr b="1"/>
          </a:p>
        </p:txBody>
      </p:sp>
      <p:sp>
        <p:nvSpPr>
          <p:cNvPr id="341" name="Google Shape;341;p44"/>
          <p:cNvSpPr txBox="1"/>
          <p:nvPr/>
        </p:nvSpPr>
        <p:spPr>
          <a:xfrm>
            <a:off x="415650" y="5696450"/>
            <a:ext cx="4436400" cy="776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Esse resíduo na verdade é a derivada da função de perda (Loss Function) e o chamamos de </a:t>
            </a:r>
            <a:r>
              <a:rPr b="1" lang="en-US"/>
              <a:t>Gradiente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/>
        </p:nvSpPr>
        <p:spPr>
          <a:xfrm>
            <a:off x="787774" y="1324921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Jéssica dos Santos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NeuralMed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</a:t>
            </a: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j3ssicaSant0s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jessica-santos-oliveira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75" y="3865425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 rotWithShape="1">
          <a:blip r:embed="rId5">
            <a:alphaModFix/>
          </a:blip>
          <a:srcRect b="0" l="0" r="0" t="12388"/>
          <a:stretch/>
        </p:blipFill>
        <p:spPr>
          <a:xfrm>
            <a:off x="7788725" y="-15600"/>
            <a:ext cx="44032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48" name="Google Shape;348;p45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uma folha inicial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calcular os resíduos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resíduos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355" name="Google Shape;355;p46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853800"/>
                <a:gridCol w="1296725"/>
                <a:gridCol w="1607600"/>
                <a:gridCol w="1604850"/>
                <a:gridCol w="1297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Resíduos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6" name="Google Shape;356;p46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357" name="Google Shape;357;p46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10052150" y="1719450"/>
            <a:ext cx="1361400" cy="529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arredondado </a:t>
            </a:r>
            <a:r>
              <a:rPr lang="en-US"/>
              <a:t>para</a:t>
            </a:r>
            <a:r>
              <a:rPr lang="en-US"/>
              <a:t> facilitar</a:t>
            </a:r>
            <a:endParaRPr/>
          </a:p>
        </p:txBody>
      </p:sp>
      <p:sp>
        <p:nvSpPr>
          <p:cNvPr id="359" name="Google Shape;359;p46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0" name="Google Shape;360;p46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1" name="Google Shape;361;p46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362" name="Google Shape;362;p46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363" name="Google Shape;363;p46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364" name="Google Shape;364;p46"/>
          <p:cNvCxnSpPr>
            <a:stCxn id="359" idx="2"/>
            <a:endCxn id="360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6"/>
          <p:cNvCxnSpPr>
            <a:stCxn id="359" idx="2"/>
            <a:endCxn id="361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6"/>
          <p:cNvCxnSpPr>
            <a:stCxn id="360" idx="2"/>
            <a:endCxn id="362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6"/>
          <p:cNvCxnSpPr>
            <a:stCxn id="360" idx="2"/>
            <a:endCxn id="363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46"/>
          <p:cNvSpPr txBox="1"/>
          <p:nvPr/>
        </p:nvSpPr>
        <p:spPr>
          <a:xfrm>
            <a:off x="435350" y="6065025"/>
            <a:ext cx="2661600" cy="529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*no GB há um limite de folhas, geralmente entre 8 e 32.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uma folha inicial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calcular os resíduos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“somatória” dos classificadores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para realizar a nova predição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82" name="Google Shape;382;p48"/>
          <p:cNvSpPr txBox="1"/>
          <p:nvPr/>
        </p:nvSpPr>
        <p:spPr>
          <a:xfrm>
            <a:off x="8943075" y="6245325"/>
            <a:ext cx="3000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Imagens do canal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StatQuest</a:t>
            </a:r>
            <a:endParaRPr/>
          </a:p>
        </p:txBody>
      </p:sp>
      <p:sp>
        <p:nvSpPr>
          <p:cNvPr id="383" name="Google Shape;383;p48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384" name="Google Shape;384;p48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385" name="Google Shape;385;p48"/>
          <p:cNvSpPr txBox="1"/>
          <p:nvPr/>
        </p:nvSpPr>
        <p:spPr>
          <a:xfrm>
            <a:off x="336600" y="5607525"/>
            <a:ext cx="3337800" cy="1014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</a:t>
            </a:r>
            <a:r>
              <a:rPr lang="en-US"/>
              <a:t>Se fosse uma regressão apenas somaríamos os resultados, como é uma classificação precisamos antes fazer transformações </a:t>
            </a:r>
            <a:r>
              <a:rPr lang="en-US"/>
              <a:t>probabilísticas</a:t>
            </a:r>
            <a:r>
              <a:rPr lang="en-US"/>
              <a:t> </a:t>
            </a:r>
            <a:endParaRPr/>
          </a:p>
        </p:txBody>
      </p:sp>
      <p:sp>
        <p:nvSpPr>
          <p:cNvPr id="386" name="Google Shape;386;p48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7" name="Google Shape;387;p48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389" name="Google Shape;389;p48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390" name="Google Shape;390;p48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391" name="Google Shape;391;p48"/>
          <p:cNvCxnSpPr>
            <a:stCxn id="386" idx="2"/>
            <a:endCxn id="387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8"/>
          <p:cNvCxnSpPr>
            <a:stCxn id="386" idx="2"/>
            <a:endCxn id="388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8"/>
          <p:cNvCxnSpPr>
            <a:stCxn id="387" idx="2"/>
            <a:endCxn id="389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8"/>
          <p:cNvCxnSpPr>
            <a:stCxn id="387" idx="2"/>
            <a:endCxn id="390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200" y="2780575"/>
            <a:ext cx="4817123" cy="7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675" y="4202374"/>
            <a:ext cx="1778850" cy="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808" y="5351902"/>
            <a:ext cx="3621230" cy="7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8"/>
          <p:cNvSpPr txBox="1"/>
          <p:nvPr/>
        </p:nvSpPr>
        <p:spPr>
          <a:xfrm>
            <a:off x="7582550" y="4306725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Saída da folha = -3,3</a:t>
            </a:r>
            <a:endParaRPr b="1"/>
          </a:p>
        </p:txBody>
      </p:sp>
      <p:sp>
        <p:nvSpPr>
          <p:cNvPr id="399" name="Google Shape;399;p48"/>
          <p:cNvSpPr txBox="1"/>
          <p:nvPr/>
        </p:nvSpPr>
        <p:spPr>
          <a:xfrm>
            <a:off x="8943075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Saída da folha = -1</a:t>
            </a:r>
            <a:endParaRPr b="1"/>
          </a:p>
        </p:txBody>
      </p:sp>
      <p:sp>
        <p:nvSpPr>
          <p:cNvPr id="400" name="Google Shape;400;p48"/>
          <p:cNvSpPr txBox="1"/>
          <p:nvPr/>
        </p:nvSpPr>
        <p:spPr>
          <a:xfrm>
            <a:off x="10661750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Saída da folha = 1.4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407" name="Google Shape;407;p49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802475"/>
                <a:gridCol w="1291650"/>
                <a:gridCol w="1172800"/>
                <a:gridCol w="1530825"/>
                <a:gridCol w="582925"/>
                <a:gridCol w="1136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Logs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-1,94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8" name="Google Shape;408;p49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7091525" y="5682625"/>
            <a:ext cx="3289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logs: 0,7 + (0,8 * 1,4) = 1,8</a:t>
            </a:r>
            <a:endParaRPr/>
          </a:p>
        </p:txBody>
      </p:sp>
      <p:sp>
        <p:nvSpPr>
          <p:cNvPr id="411" name="Google Shape;411;p49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12" name="Google Shape;412;p49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414" name="Google Shape;414;p49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415" name="Google Shape;415;p49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416" name="Google Shape;416;p49"/>
          <p:cNvCxnSpPr>
            <a:stCxn id="411" idx="2"/>
            <a:endCxn id="412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9"/>
          <p:cNvCxnSpPr>
            <a:stCxn id="411" idx="2"/>
            <a:endCxn id="413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9"/>
          <p:cNvCxnSpPr>
            <a:stCxn id="412" idx="2"/>
            <a:endCxn id="414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9"/>
          <p:cNvCxnSpPr>
            <a:stCxn id="412" idx="2"/>
            <a:endCxn id="415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9"/>
          <p:cNvSpPr/>
          <p:nvPr/>
        </p:nvSpPr>
        <p:spPr>
          <a:xfrm>
            <a:off x="10583450" y="2634275"/>
            <a:ext cx="296400" cy="249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1" name="Google Shape;421;p49"/>
          <p:cNvSpPr txBox="1"/>
          <p:nvPr/>
        </p:nvSpPr>
        <p:spPr>
          <a:xfrm>
            <a:off x="751025" y="6015675"/>
            <a:ext cx="4605000" cy="49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*Learning Rate geralmente é pequeno, em torno de 0,1 ou </a:t>
            </a:r>
            <a:r>
              <a:rPr lang="en-US"/>
              <a:t>menor</a:t>
            </a:r>
            <a:r>
              <a:rPr lang="en-US"/>
              <a:t>.</a:t>
            </a:r>
            <a:endParaRPr/>
          </a:p>
        </p:txBody>
      </p:sp>
      <p:sp>
        <p:nvSpPr>
          <p:cNvPr id="422" name="Google Shape;422;p49"/>
          <p:cNvSpPr txBox="1"/>
          <p:nvPr/>
        </p:nvSpPr>
        <p:spPr>
          <a:xfrm>
            <a:off x="7517525" y="3031025"/>
            <a:ext cx="98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0,8 x</a:t>
            </a:r>
            <a:endParaRPr b="1" sz="2400"/>
          </a:p>
        </p:txBody>
      </p:sp>
      <p:sp>
        <p:nvSpPr>
          <p:cNvPr id="423" name="Google Shape;423;p49"/>
          <p:cNvSpPr txBox="1"/>
          <p:nvPr/>
        </p:nvSpPr>
        <p:spPr>
          <a:xfrm>
            <a:off x="7582550" y="4306725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-3,3</a:t>
            </a:r>
            <a:endParaRPr b="1"/>
          </a:p>
        </p:txBody>
      </p:sp>
      <p:sp>
        <p:nvSpPr>
          <p:cNvPr id="424" name="Google Shape;424;p49"/>
          <p:cNvSpPr txBox="1"/>
          <p:nvPr/>
        </p:nvSpPr>
        <p:spPr>
          <a:xfrm>
            <a:off x="8943075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-1</a:t>
            </a:r>
            <a:endParaRPr b="1"/>
          </a:p>
        </p:txBody>
      </p:sp>
      <p:sp>
        <p:nvSpPr>
          <p:cNvPr id="425" name="Google Shape;425;p49"/>
          <p:cNvSpPr txBox="1"/>
          <p:nvPr/>
        </p:nvSpPr>
        <p:spPr>
          <a:xfrm>
            <a:off x="10661750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1,4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432" name="Google Shape;432;p50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821675"/>
                <a:gridCol w="1198675"/>
                <a:gridCol w="1186450"/>
                <a:gridCol w="1209475"/>
                <a:gridCol w="504400"/>
                <a:gridCol w="727525"/>
                <a:gridCol w="868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HP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logs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probs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-1,94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3" name="Google Shape;433;p50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434" name="Google Shape;434;p50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435" name="Google Shape;435;p50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6" name="Google Shape;436;p50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37" name="Google Shape;437;p50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438" name="Google Shape;438;p50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439" name="Google Shape;439;p50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440" name="Google Shape;440;p50"/>
          <p:cNvCxnSpPr>
            <a:stCxn id="435" idx="2"/>
            <a:endCxn id="436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50"/>
          <p:cNvCxnSpPr>
            <a:stCxn id="435" idx="2"/>
            <a:endCxn id="437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50"/>
          <p:cNvCxnSpPr>
            <a:stCxn id="436" idx="2"/>
            <a:endCxn id="438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50"/>
          <p:cNvCxnSpPr>
            <a:stCxn id="436" idx="2"/>
            <a:endCxn id="439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50"/>
          <p:cNvSpPr/>
          <p:nvPr/>
        </p:nvSpPr>
        <p:spPr>
          <a:xfrm>
            <a:off x="10583450" y="2634275"/>
            <a:ext cx="296400" cy="249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5" name="Google Shape;445;p50"/>
          <p:cNvSpPr txBox="1"/>
          <p:nvPr/>
        </p:nvSpPr>
        <p:spPr>
          <a:xfrm>
            <a:off x="751025" y="6015675"/>
            <a:ext cx="4605000" cy="49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*Learning Rate geralmente é pequeno, em torno de 0,1 ou menor.</a:t>
            </a:r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7517525" y="3031025"/>
            <a:ext cx="98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0,8 x</a:t>
            </a:r>
            <a:endParaRPr b="1" sz="2400"/>
          </a:p>
        </p:txBody>
      </p:sp>
      <p:sp>
        <p:nvSpPr>
          <p:cNvPr id="447" name="Google Shape;447;p50"/>
          <p:cNvSpPr txBox="1"/>
          <p:nvPr/>
        </p:nvSpPr>
        <p:spPr>
          <a:xfrm>
            <a:off x="7582550" y="4306725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-3,3</a:t>
            </a:r>
            <a:endParaRPr b="1"/>
          </a:p>
        </p:txBody>
      </p:sp>
      <p:sp>
        <p:nvSpPr>
          <p:cNvPr id="448" name="Google Shape;448;p50"/>
          <p:cNvSpPr txBox="1"/>
          <p:nvPr/>
        </p:nvSpPr>
        <p:spPr>
          <a:xfrm>
            <a:off x="8943075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-1</a:t>
            </a:r>
            <a:endParaRPr b="1"/>
          </a:p>
        </p:txBody>
      </p:sp>
      <p:sp>
        <p:nvSpPr>
          <p:cNvPr id="449" name="Google Shape;449;p50"/>
          <p:cNvSpPr txBox="1"/>
          <p:nvPr/>
        </p:nvSpPr>
        <p:spPr>
          <a:xfrm>
            <a:off x="10661750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1,4</a:t>
            </a:r>
            <a:endParaRPr b="1"/>
          </a:p>
        </p:txBody>
      </p:sp>
      <p:pic>
        <p:nvPicPr>
          <p:cNvPr id="450" name="Google Shape;4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75" y="5624511"/>
            <a:ext cx="3000000" cy="66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457" name="Google Shape;457;p51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820650"/>
                <a:gridCol w="1251975"/>
                <a:gridCol w="1107150"/>
                <a:gridCol w="1094975"/>
                <a:gridCol w="598025"/>
                <a:gridCol w="731825"/>
                <a:gridCol w="54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HP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pb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Rs2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8" name="Google Shape;458;p51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459" name="Google Shape;459;p51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460" name="Google Shape;460;p51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61" name="Google Shape;461;p51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62" name="Google Shape;462;p51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463" name="Google Shape;463;p51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464" name="Google Shape;464;p51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465" name="Google Shape;465;p51"/>
          <p:cNvCxnSpPr>
            <a:stCxn id="460" idx="2"/>
            <a:endCxn id="461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1"/>
          <p:cNvCxnSpPr>
            <a:stCxn id="460" idx="2"/>
            <a:endCxn id="462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1"/>
          <p:cNvCxnSpPr>
            <a:stCxn id="461" idx="2"/>
            <a:endCxn id="463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1"/>
          <p:cNvCxnSpPr>
            <a:stCxn id="461" idx="2"/>
            <a:endCxn id="464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51"/>
          <p:cNvSpPr/>
          <p:nvPr/>
        </p:nvSpPr>
        <p:spPr>
          <a:xfrm>
            <a:off x="10583450" y="2634275"/>
            <a:ext cx="296400" cy="249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70" name="Google Shape;470;p51"/>
          <p:cNvSpPr txBox="1"/>
          <p:nvPr/>
        </p:nvSpPr>
        <p:spPr>
          <a:xfrm>
            <a:off x="751025" y="6015675"/>
            <a:ext cx="4605000" cy="49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*Learning Rate geralmente é pequeno, em torno de 0,1 ou menor.</a:t>
            </a:r>
            <a:endParaRPr/>
          </a:p>
        </p:txBody>
      </p:sp>
      <p:sp>
        <p:nvSpPr>
          <p:cNvPr id="471" name="Google Shape;471;p51"/>
          <p:cNvSpPr txBox="1"/>
          <p:nvPr/>
        </p:nvSpPr>
        <p:spPr>
          <a:xfrm>
            <a:off x="7517525" y="3031025"/>
            <a:ext cx="98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0,8 x</a:t>
            </a:r>
            <a:endParaRPr b="1" sz="2400"/>
          </a:p>
        </p:txBody>
      </p:sp>
      <p:sp>
        <p:nvSpPr>
          <p:cNvPr id="472" name="Google Shape;472;p51"/>
          <p:cNvSpPr txBox="1"/>
          <p:nvPr/>
        </p:nvSpPr>
        <p:spPr>
          <a:xfrm>
            <a:off x="7582550" y="4306725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-3,3</a:t>
            </a:r>
            <a:endParaRPr b="1"/>
          </a:p>
        </p:txBody>
      </p:sp>
      <p:sp>
        <p:nvSpPr>
          <p:cNvPr id="473" name="Google Shape;473;p51"/>
          <p:cNvSpPr txBox="1"/>
          <p:nvPr/>
        </p:nvSpPr>
        <p:spPr>
          <a:xfrm>
            <a:off x="8943075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-1</a:t>
            </a:r>
            <a:endParaRPr b="1"/>
          </a:p>
        </p:txBody>
      </p:sp>
      <p:sp>
        <p:nvSpPr>
          <p:cNvPr id="474" name="Google Shape;474;p51"/>
          <p:cNvSpPr txBox="1"/>
          <p:nvPr/>
        </p:nvSpPr>
        <p:spPr>
          <a:xfrm>
            <a:off x="10661750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1,4</a:t>
            </a:r>
            <a:endParaRPr b="1"/>
          </a:p>
        </p:txBody>
      </p:sp>
      <p:sp>
        <p:nvSpPr>
          <p:cNvPr id="475" name="Google Shape;475;p51"/>
          <p:cNvSpPr txBox="1"/>
          <p:nvPr/>
        </p:nvSpPr>
        <p:spPr>
          <a:xfrm>
            <a:off x="6345650" y="5786600"/>
            <a:ext cx="3773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predizer os novos resíduos: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(Valor Observado - Novo Valor Previsto)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482" name="Google Shape;482;p52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uma folha inicial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calcular os resíduos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“somatória” dos classificadores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para realizar a nova predição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Crie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novos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489" name="Google Shape;489;p53"/>
          <p:cNvSpPr txBox="1"/>
          <p:nvPr/>
        </p:nvSpPr>
        <p:spPr>
          <a:xfrm>
            <a:off x="8943075" y="6245325"/>
            <a:ext cx="3000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baseado no do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StatQuest</a:t>
            </a:r>
            <a:endParaRPr/>
          </a:p>
        </p:txBody>
      </p:sp>
      <p:graphicFrame>
        <p:nvGraphicFramePr>
          <p:cNvPr id="490" name="Google Shape;490;p53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{E9A2558F-6AA9-4B87-B104-A98E03E9AA6E}</a:tableStyleId>
              </a:tblPr>
              <a:tblGrid>
                <a:gridCol w="820650"/>
                <a:gridCol w="1251975"/>
                <a:gridCol w="1107150"/>
                <a:gridCol w="1094975"/>
                <a:gridCol w="598025"/>
                <a:gridCol w="731825"/>
                <a:gridCol w="54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HP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pb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Rs2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1" name="Google Shape;491;p53"/>
          <p:cNvSpPr txBox="1"/>
          <p:nvPr/>
        </p:nvSpPr>
        <p:spPr>
          <a:xfrm>
            <a:off x="751025" y="6015675"/>
            <a:ext cx="4605000" cy="49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*Para fazer uma nova predição eu percorro a árvore calculando o log e posteriormente a probabilidade</a:t>
            </a:r>
            <a:endParaRPr/>
          </a:p>
        </p:txBody>
      </p:sp>
      <p:sp>
        <p:nvSpPr>
          <p:cNvPr id="492" name="Google Shape;492;p5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predizer os novos resíduos</a:t>
            </a:r>
            <a:endParaRPr/>
          </a:p>
        </p:txBody>
      </p:sp>
      <p:pic>
        <p:nvPicPr>
          <p:cNvPr id="493" name="Google Shape;4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50" y="1661375"/>
            <a:ext cx="5040661" cy="43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500" name="Google Shape;500;p54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uma folha inicial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calcular os resíduos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“somatória” dos classificadores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para realizar a nova predição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Crie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novos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…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 assim por diante até atingir o número máximo de árvores (geralmente 100) ou um valor mínimo de resíduo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787775" y="1324925"/>
            <a:ext cx="632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Vivian Yamassaki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Creditas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10806" l="0" r="0" t="10086"/>
          <a:stretch/>
        </p:blipFill>
        <p:spPr>
          <a:xfrm>
            <a:off x="7315498" y="0"/>
            <a:ext cx="48765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 rotWithShape="1">
          <a:blip r:embed="rId4">
            <a:alphaModFix/>
          </a:blip>
          <a:srcRect b="0" l="0" r="5186" t="0"/>
          <a:stretch/>
        </p:blipFill>
        <p:spPr>
          <a:xfrm>
            <a:off x="7315500" y="0"/>
            <a:ext cx="4876502" cy="685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6">
            <a:alphaModFix/>
          </a:blip>
          <a:srcRect b="13720" l="16911" r="15978" t="18257"/>
          <a:stretch/>
        </p:blipFill>
        <p:spPr>
          <a:xfrm>
            <a:off x="761150" y="3835925"/>
            <a:ext cx="42245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XG Boosting vs Light GBM</a:t>
            </a:r>
            <a:endParaRPr/>
          </a:p>
        </p:txBody>
      </p:sp>
      <p:pic>
        <p:nvPicPr>
          <p:cNvPr id="507" name="Google Shape;5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50" y="1329550"/>
            <a:ext cx="11125701" cy="192309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5"/>
          <p:cNvSpPr txBox="1"/>
          <p:nvPr>
            <p:ph idx="1" type="body"/>
          </p:nvPr>
        </p:nvSpPr>
        <p:spPr>
          <a:xfrm>
            <a:off x="415600" y="3252653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em nível**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histograma: cria bins (categorias) para as features contínuas.</a:t>
            </a:r>
            <a:endParaRPr/>
          </a:p>
        </p:txBody>
      </p:sp>
      <p:sp>
        <p:nvSpPr>
          <p:cNvPr id="509" name="Google Shape;509;p55"/>
          <p:cNvSpPr txBox="1"/>
          <p:nvPr>
            <p:ph idx="2" type="body"/>
          </p:nvPr>
        </p:nvSpPr>
        <p:spPr>
          <a:xfrm>
            <a:off x="6443200" y="3252625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por folha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histograma, porém faz uma vez para todo o treinamento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usa </a:t>
            </a:r>
            <a:r>
              <a:rPr lang="en-US"/>
              <a:t>GOSS (Gradient Based One Side Sampling): faz downsampling do dataset: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1. calcula o gradiente de cada linha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2. seleciona todas as que tem um alto valor de gradiente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3. faz seleção aleatória das que tem baixo valor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XG Boosting vs Light GBM</a:t>
            </a:r>
            <a:endParaRPr/>
          </a:p>
        </p:txBody>
      </p:sp>
      <p:pic>
        <p:nvPicPr>
          <p:cNvPr id="516" name="Google Shape;5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50" y="1329550"/>
            <a:ext cx="11125701" cy="192309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6"/>
          <p:cNvSpPr txBox="1"/>
          <p:nvPr>
            <p:ph idx="1" type="body"/>
          </p:nvPr>
        </p:nvSpPr>
        <p:spPr>
          <a:xfrm>
            <a:off x="415600" y="3252653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em nível**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histograma: cria bins (categorias) para as features contínuas.</a:t>
            </a:r>
            <a:endParaRPr/>
          </a:p>
        </p:txBody>
      </p:sp>
      <p:sp>
        <p:nvSpPr>
          <p:cNvPr id="518" name="Google Shape;518;p56"/>
          <p:cNvSpPr txBox="1"/>
          <p:nvPr>
            <p:ph idx="2" type="body"/>
          </p:nvPr>
        </p:nvSpPr>
        <p:spPr>
          <a:xfrm>
            <a:off x="6443200" y="3252625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por folha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histograma, porém faz uma vez para todo o treinamento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usa GOSS (Gradient Based One Side Sampling): faz downsampling do dataset: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1. calcula o gradiente de cada linha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2. seleciona todas as que tem um alto valor de gradiente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3. faz seleção aleatória das que tem baixo valor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51" y="3419075"/>
            <a:ext cx="4478186" cy="2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XG Boosting vs Light GBM</a:t>
            </a:r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50" y="1329550"/>
            <a:ext cx="11125701" cy="19230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>
            <p:ph idx="1" type="body"/>
          </p:nvPr>
        </p:nvSpPr>
        <p:spPr>
          <a:xfrm>
            <a:off x="415600" y="3252653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em nível**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histograma: cria bins (categorias) para as features contínuas.</a:t>
            </a:r>
            <a:endParaRPr/>
          </a:p>
        </p:txBody>
      </p:sp>
      <p:sp>
        <p:nvSpPr>
          <p:cNvPr id="528" name="Google Shape;528;p57"/>
          <p:cNvSpPr txBox="1"/>
          <p:nvPr>
            <p:ph idx="2" type="body"/>
          </p:nvPr>
        </p:nvSpPr>
        <p:spPr>
          <a:xfrm>
            <a:off x="6443200" y="3252625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por folha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histograma, porém faz uma vez para todo o treinamento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usa GOSS (Gradient Based One Side Sampling)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usa </a:t>
            </a:r>
            <a:r>
              <a:rPr lang="en-US"/>
              <a:t>EFB (Exclusive Feature Bundling): diminui a quantidade de features juntando as que são esparsas de forma exclusiva, ou seja, onde está 0 em uma feature tem valor na outra.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type="title"/>
          </p:nvPr>
        </p:nvSpPr>
        <p:spPr>
          <a:xfrm>
            <a:off x="415600" y="2867800"/>
            <a:ext cx="6611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Implementando Light GBM: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pic>
        <p:nvPicPr>
          <p:cNvPr id="535" name="Google Shape;5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9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9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Quick View: O que faltou de classificação?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0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Feature Engineering:</a:t>
            </a:r>
            <a:endParaRPr sz="5500"/>
          </a:p>
        </p:txBody>
      </p:sp>
      <p:sp>
        <p:nvSpPr>
          <p:cNvPr id="550" name="Google Shape;550;p60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Algoritmos de redução da dimensionalidade: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18288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ReliefF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Feature selection using Relief algorithms with python example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18288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PCA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Principal Component Analysis from Statistical and Machine Learning Perspectives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São algoritmos que tentam diminuir a quantidade de features fazendo seleção das melhores ou combinação entre features. Como vimos os algoritmos recentes já fazem isso internamente.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Modelagem:</a:t>
            </a:r>
            <a:endParaRPr/>
          </a:p>
        </p:txBody>
      </p:sp>
      <p:sp>
        <p:nvSpPr>
          <p:cNvPr id="557" name="Google Shape;557;p61"/>
          <p:cNvSpPr txBox="1"/>
          <p:nvPr/>
        </p:nvSpPr>
        <p:spPr>
          <a:xfrm>
            <a:off x="659225" y="1754800"/>
            <a:ext cx="5688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2. Mais alguns algoritmos de classificação: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Naive Bayes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Naive Bayes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):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361950" lvl="0" marL="5715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-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Algoritmo probabilístico baseado no Teorema de Bayes.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naive (ingênuo) porque desconsidera a relação entre as variáveis.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- É rápido, porém normalmente não atinge altos resultados.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8" name="Google Shape;558;p61"/>
          <p:cNvPicPr preferRelativeResize="0"/>
          <p:nvPr/>
        </p:nvPicPr>
        <p:blipFill rotWithShape="1">
          <a:blip r:embed="rId4">
            <a:alphaModFix/>
          </a:blip>
          <a:srcRect b="0" l="1807" r="1517" t="1419"/>
          <a:stretch/>
        </p:blipFill>
        <p:spPr>
          <a:xfrm>
            <a:off x="6444075" y="2498250"/>
            <a:ext cx="5381025" cy="36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2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Modelagem:</a:t>
            </a:r>
            <a:endParaRPr/>
          </a:p>
        </p:txBody>
      </p:sp>
      <p:sp>
        <p:nvSpPr>
          <p:cNvPr id="565" name="Google Shape;565;p62"/>
          <p:cNvSpPr txBox="1"/>
          <p:nvPr/>
        </p:nvSpPr>
        <p:spPr>
          <a:xfrm>
            <a:off x="659225" y="1754800"/>
            <a:ext cx="5688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2. Mais alguns algoritmos de classificação: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b. SVM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SVM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Char char="-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Determina o hiperplano que separa duas classes;​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-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Kernel pode ser linear ou não-linear​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-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Pode atingir ótimos resultados, mas é preciso encontrar os parâmetros ideias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6" name="Google Shape;56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250" y="1512200"/>
            <a:ext cx="5571650" cy="51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Modelagem:</a:t>
            </a:r>
            <a:endParaRPr/>
          </a:p>
        </p:txBody>
      </p:sp>
      <p:sp>
        <p:nvSpPr>
          <p:cNvPr id="573" name="Google Shape;573;p63"/>
          <p:cNvSpPr txBox="1"/>
          <p:nvPr/>
        </p:nvSpPr>
        <p:spPr>
          <a:xfrm>
            <a:off x="659225" y="1754800"/>
            <a:ext cx="107814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3. Hiperparametrização de algorítmos: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GridSearch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GridSearch na tua cara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AutoML: TPot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TPOT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Formas de encontrar os parâmetros ideias para um algoritmo. Os algoritmos atuais costumam funcionar bem com os parâmetros default.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4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Avaliação:</a:t>
            </a:r>
            <a:endParaRPr/>
          </a:p>
        </p:txBody>
      </p:sp>
      <p:sp>
        <p:nvSpPr>
          <p:cNvPr id="580" name="Google Shape;580;p64"/>
          <p:cNvSpPr txBox="1"/>
          <p:nvPr/>
        </p:nvSpPr>
        <p:spPr>
          <a:xfrm>
            <a:off x="659225" y="1754800"/>
            <a:ext cx="107814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4. Validação: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Validação cruzada (k-fold cross validation):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Geralmente utilizado para garantir que os parâmetros escolhidos para o algoritmo não estão causando Overfitting.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Divide-se os dados em uma determinada quantidade de blocos (folds), e em cada rodada um desses blocos é usado para teste.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856075" y="2613400"/>
            <a:ext cx="68820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 que veremos na aula de hoje?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5"/>
          <p:cNvSpPr txBox="1"/>
          <p:nvPr>
            <p:ph type="title"/>
          </p:nvPr>
        </p:nvSpPr>
        <p:spPr>
          <a:xfrm>
            <a:off x="336525" y="35717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Avaliação:</a:t>
            </a:r>
            <a:endParaRPr/>
          </a:p>
        </p:txBody>
      </p:sp>
      <p:sp>
        <p:nvSpPr>
          <p:cNvPr id="587" name="Google Shape;587;p65"/>
          <p:cNvSpPr txBox="1"/>
          <p:nvPr/>
        </p:nvSpPr>
        <p:spPr>
          <a:xfrm>
            <a:off x="372875" y="1479475"/>
            <a:ext cx="4299300" cy="25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Documentação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de validação cruzada do scikit-learn.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8" name="Google Shape;5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660" y="1479473"/>
            <a:ext cx="6961576" cy="48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00" y="3503050"/>
            <a:ext cx="43719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6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Avaliação:</a:t>
            </a:r>
            <a:endParaRPr/>
          </a:p>
        </p:txBody>
      </p:sp>
      <p:sp>
        <p:nvSpPr>
          <p:cNvPr id="596" name="Google Shape;596;p66"/>
          <p:cNvSpPr txBox="1"/>
          <p:nvPr/>
        </p:nvSpPr>
        <p:spPr>
          <a:xfrm>
            <a:off x="659225" y="1628325"/>
            <a:ext cx="5805300" cy="4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4. Validação: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b. Cálculo de Threshold: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Geralmente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assumimos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que se a probabilidade for maior do que 0.5, o dado pertence a classe. Mas isso nem sempre é uma boa prática, há fórmulas para definir o melhor threshold baseado na curva ROC. Uma delas é o 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Índice de Youden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97" name="Google Shape;5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350" y="1628325"/>
            <a:ext cx="5119872" cy="492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Exercícios para casa: Pratiquem!!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4" name="Google Shape;604;p67"/>
          <p:cNvSpPr txBox="1"/>
          <p:nvPr>
            <p:ph idx="1" type="body"/>
          </p:nvPr>
        </p:nvSpPr>
        <p:spPr>
          <a:xfrm>
            <a:off x="415600" y="1536624"/>
            <a:ext cx="11360700" cy="49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1 - Tenho um dataset em que o minha tarefa é dizer o preço de um produto: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2100"/>
              </a:spcBef>
              <a:spcAft>
                <a:spcPts val="0"/>
              </a:spcAft>
              <a:buSzPts val="2400"/>
              <a:buFont typeface="Work Sans"/>
              <a:buAutoNum type="alphaLcParenR"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Que tipo de algoritmo devo usar? Supervisionado ou não-supervisionado? De classificação ou de regressão?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arenR"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Posso usar uma Random Forest para essa Tarefa?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arenR"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Se no meu dataset tiver a variável “valor por kg” eu posso usar como entrada para o meu algoritmo? Por quê?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Lembram do </a:t>
            </a:r>
            <a:r>
              <a:rPr b="1" lang="en-US" u="sng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desafio do titanic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?</a:t>
            </a:r>
            <a:r>
              <a:rPr b="1" lang="en-US" sz="30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3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1" name="Google Shape;611;p68"/>
          <p:cNvSpPr txBox="1"/>
          <p:nvPr>
            <p:ph idx="1" type="body"/>
          </p:nvPr>
        </p:nvSpPr>
        <p:spPr>
          <a:xfrm>
            <a:off x="415600" y="1536625"/>
            <a:ext cx="57462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2- Tentem resolvê-lo 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com cada um dos algoritmos vistos hoje.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No notebook tentem ir explicando por passos o que estão fazendo, tanto a parte de Feature Engineering quando a Modelagem em si.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Aproveitem para colocar no github e usar como início de portfólio :D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12" name="Google Shape;61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425" y="2534681"/>
            <a:ext cx="4031400" cy="235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9"/>
          <p:cNvSpPr txBox="1"/>
          <p:nvPr/>
        </p:nvSpPr>
        <p:spPr>
          <a:xfrm>
            <a:off x="330574" y="3179596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Obrigada!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8" name="Google Shape;618;p69"/>
          <p:cNvSpPr txBox="1"/>
          <p:nvPr/>
        </p:nvSpPr>
        <p:spPr>
          <a:xfrm>
            <a:off x="330575" y="4246150"/>
            <a:ext cx="4243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Podem nos procurar! :D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wids_sp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wids_sp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619" name="Google Shape;6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00" y="502150"/>
            <a:ext cx="2470200" cy="247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20" name="Google Shape;620;p69"/>
          <p:cNvPicPr preferRelativeResize="0"/>
          <p:nvPr/>
        </p:nvPicPr>
        <p:blipFill rotWithShape="1">
          <a:blip r:embed="rId4">
            <a:alphaModFix/>
          </a:blip>
          <a:srcRect b="0" l="11718" r="13876" t="0"/>
          <a:stretch/>
        </p:blipFill>
        <p:spPr>
          <a:xfrm>
            <a:off x="4649850" y="0"/>
            <a:ext cx="754215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00" y="6155450"/>
            <a:ext cx="369200" cy="36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4788" y="5457050"/>
            <a:ext cx="369201" cy="36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90050" y="4940925"/>
            <a:ext cx="29994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Gráfico com mais algumas categorias e exemplos de métodos</a:t>
            </a:r>
            <a:endParaRPr sz="22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466" y="0"/>
            <a:ext cx="60130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3587100" y="0"/>
            <a:ext cx="2999400" cy="10314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7005775" y="2470300"/>
            <a:ext cx="2339100" cy="21513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antes...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685800" y="2511775"/>
            <a:ext cx="60474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Vamos fazer uma dinâmica!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Acessem o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formulário aqui: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https://forms.gle/Cztn2aEqKA5dgiY19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625" y="2471700"/>
            <a:ext cx="4572000" cy="191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Ensemble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762000" y="1321750"/>
            <a:ext cx="499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O que é ensemble?</a:t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2630" l="0" r="0" t="3410"/>
          <a:stretch/>
        </p:blipFill>
        <p:spPr>
          <a:xfrm>
            <a:off x="6793100" y="2003775"/>
            <a:ext cx="4762500" cy="257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762000" y="3549775"/>
            <a:ext cx="47328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Junção de vários modelos, geralmente mais fracos, que juntos geram um melhor preditor. Basicamente segue a ideia de que várias "cabeças" pensam melhor do que uma.</a:t>
            </a:r>
            <a:endParaRPr b="1" sz="24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